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9" r:id="rId2"/>
    <p:sldId id="260" r:id="rId3"/>
    <p:sldId id="261"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9" autoAdjust="0"/>
    <p:restoredTop sz="94660"/>
  </p:normalViewPr>
  <p:slideViewPr>
    <p:cSldViewPr snapToGrid="0">
      <p:cViewPr varScale="1">
        <p:scale>
          <a:sx n="55" d="100"/>
          <a:sy n="55" d="100"/>
        </p:scale>
        <p:origin x="109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Sheet1!$G$17</c:f>
              <c:strCache>
                <c:ptCount val="1"/>
                <c:pt idx="0">
                  <c:v>Dec-17</c:v>
                </c:pt>
              </c:strCache>
            </c:strRef>
          </c:tx>
          <c:spPr>
            <a:solidFill>
              <a:schemeClr val="accent1"/>
            </a:solidFill>
            <a:ln>
              <a:noFill/>
            </a:ln>
            <a:effectLst/>
          </c:spPr>
          <c:invertIfNegative val="0"/>
          <c:val>
            <c:numRef>
              <c:f>Sheet1!$H$17</c:f>
              <c:numCache>
                <c:formatCode>General</c:formatCode>
                <c:ptCount val="1"/>
                <c:pt idx="0">
                  <c:v>10</c:v>
                </c:pt>
              </c:numCache>
            </c:numRef>
          </c:val>
          <c:extLst>
            <c:ext xmlns:c16="http://schemas.microsoft.com/office/drawing/2014/chart" uri="{C3380CC4-5D6E-409C-BE32-E72D297353CC}">
              <c16:uniqueId val="{00000000-7180-41FB-8C69-67B9CAA87343}"/>
            </c:ext>
          </c:extLst>
        </c:ser>
        <c:ser>
          <c:idx val="1"/>
          <c:order val="1"/>
          <c:tx>
            <c:strRef>
              <c:f>Sheet1!$G$18</c:f>
              <c:strCache>
                <c:ptCount val="1"/>
                <c:pt idx="0">
                  <c:v>Jan-18</c:v>
                </c:pt>
              </c:strCache>
            </c:strRef>
          </c:tx>
          <c:spPr>
            <a:solidFill>
              <a:schemeClr val="accent2"/>
            </a:solidFill>
            <a:ln>
              <a:noFill/>
            </a:ln>
            <a:effectLst/>
          </c:spPr>
          <c:invertIfNegative val="0"/>
          <c:val>
            <c:numRef>
              <c:f>Sheet1!$H$18</c:f>
              <c:numCache>
                <c:formatCode>General</c:formatCode>
                <c:ptCount val="1"/>
                <c:pt idx="0">
                  <c:v>20</c:v>
                </c:pt>
              </c:numCache>
            </c:numRef>
          </c:val>
          <c:extLst>
            <c:ext xmlns:c16="http://schemas.microsoft.com/office/drawing/2014/chart" uri="{C3380CC4-5D6E-409C-BE32-E72D297353CC}">
              <c16:uniqueId val="{00000001-7180-41FB-8C69-67B9CAA87343}"/>
            </c:ext>
          </c:extLst>
        </c:ser>
        <c:ser>
          <c:idx val="2"/>
          <c:order val="2"/>
          <c:tx>
            <c:strRef>
              <c:f>Sheet1!$G$19</c:f>
              <c:strCache>
                <c:ptCount val="1"/>
                <c:pt idx="0">
                  <c:v>Feb-18</c:v>
                </c:pt>
              </c:strCache>
            </c:strRef>
          </c:tx>
          <c:spPr>
            <a:solidFill>
              <a:schemeClr val="accent3"/>
            </a:solidFill>
            <a:ln>
              <a:noFill/>
            </a:ln>
            <a:effectLst/>
          </c:spPr>
          <c:invertIfNegative val="0"/>
          <c:val>
            <c:numRef>
              <c:f>Sheet1!$H$19</c:f>
              <c:numCache>
                <c:formatCode>General</c:formatCode>
                <c:ptCount val="1"/>
                <c:pt idx="0">
                  <c:v>25</c:v>
                </c:pt>
              </c:numCache>
            </c:numRef>
          </c:val>
          <c:extLst>
            <c:ext xmlns:c16="http://schemas.microsoft.com/office/drawing/2014/chart" uri="{C3380CC4-5D6E-409C-BE32-E72D297353CC}">
              <c16:uniqueId val="{00000002-7180-41FB-8C69-67B9CAA87343}"/>
            </c:ext>
          </c:extLst>
        </c:ser>
        <c:ser>
          <c:idx val="3"/>
          <c:order val="3"/>
          <c:tx>
            <c:strRef>
              <c:f>Sheet1!$G$20</c:f>
              <c:strCache>
                <c:ptCount val="1"/>
                <c:pt idx="0">
                  <c:v>Mar-18</c:v>
                </c:pt>
              </c:strCache>
            </c:strRef>
          </c:tx>
          <c:spPr>
            <a:solidFill>
              <a:schemeClr val="accent4"/>
            </a:solidFill>
            <a:ln>
              <a:noFill/>
            </a:ln>
            <a:effectLst/>
          </c:spPr>
          <c:invertIfNegative val="0"/>
          <c:val>
            <c:numRef>
              <c:f>Sheet1!$H$20</c:f>
              <c:numCache>
                <c:formatCode>General</c:formatCode>
                <c:ptCount val="1"/>
                <c:pt idx="0">
                  <c:v>16</c:v>
                </c:pt>
              </c:numCache>
            </c:numRef>
          </c:val>
          <c:extLst>
            <c:ext xmlns:c16="http://schemas.microsoft.com/office/drawing/2014/chart" uri="{C3380CC4-5D6E-409C-BE32-E72D297353CC}">
              <c16:uniqueId val="{00000003-7180-41FB-8C69-67B9CAA87343}"/>
            </c:ext>
          </c:extLst>
        </c:ser>
        <c:ser>
          <c:idx val="4"/>
          <c:order val="4"/>
          <c:tx>
            <c:strRef>
              <c:f>Sheet1!$G$21</c:f>
              <c:strCache>
                <c:ptCount val="1"/>
                <c:pt idx="0">
                  <c:v>Apr-18</c:v>
                </c:pt>
              </c:strCache>
            </c:strRef>
          </c:tx>
          <c:spPr>
            <a:solidFill>
              <a:schemeClr val="accent5"/>
            </a:solidFill>
            <a:ln>
              <a:noFill/>
            </a:ln>
            <a:effectLst/>
          </c:spPr>
          <c:invertIfNegative val="0"/>
          <c:val>
            <c:numRef>
              <c:f>Sheet1!$H$21</c:f>
              <c:numCache>
                <c:formatCode>General</c:formatCode>
                <c:ptCount val="1"/>
                <c:pt idx="0">
                  <c:v>304</c:v>
                </c:pt>
              </c:numCache>
            </c:numRef>
          </c:val>
          <c:extLst>
            <c:ext xmlns:c16="http://schemas.microsoft.com/office/drawing/2014/chart" uri="{C3380CC4-5D6E-409C-BE32-E72D297353CC}">
              <c16:uniqueId val="{00000004-7180-41FB-8C69-67B9CAA87343}"/>
            </c:ext>
          </c:extLst>
        </c:ser>
        <c:ser>
          <c:idx val="5"/>
          <c:order val="5"/>
          <c:tx>
            <c:strRef>
              <c:f>Sheet1!$G$22</c:f>
              <c:strCache>
                <c:ptCount val="1"/>
                <c:pt idx="0">
                  <c:v>May-18</c:v>
                </c:pt>
              </c:strCache>
            </c:strRef>
          </c:tx>
          <c:spPr>
            <a:solidFill>
              <a:schemeClr val="accent6"/>
            </a:solidFill>
            <a:ln>
              <a:noFill/>
            </a:ln>
            <a:effectLst/>
          </c:spPr>
          <c:invertIfNegative val="0"/>
          <c:val>
            <c:numRef>
              <c:f>Sheet1!$H$22</c:f>
              <c:numCache>
                <c:formatCode>General</c:formatCode>
                <c:ptCount val="1"/>
                <c:pt idx="0">
                  <c:v>109</c:v>
                </c:pt>
              </c:numCache>
            </c:numRef>
          </c:val>
          <c:extLst>
            <c:ext xmlns:c16="http://schemas.microsoft.com/office/drawing/2014/chart" uri="{C3380CC4-5D6E-409C-BE32-E72D297353CC}">
              <c16:uniqueId val="{00000005-7180-41FB-8C69-67B9CAA87343}"/>
            </c:ext>
          </c:extLst>
        </c:ser>
        <c:dLbls>
          <c:showLegendKey val="0"/>
          <c:showVal val="0"/>
          <c:showCatName val="0"/>
          <c:showSerName val="0"/>
          <c:showPercent val="0"/>
          <c:showBubbleSize val="0"/>
        </c:dLbls>
        <c:gapWidth val="182"/>
        <c:axId val="1156753231"/>
        <c:axId val="1156747471"/>
      </c:barChart>
      <c:catAx>
        <c:axId val="115675323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6747471"/>
        <c:crosses val="autoZero"/>
        <c:auto val="1"/>
        <c:lblAlgn val="ctr"/>
        <c:lblOffset val="100"/>
        <c:noMultiLvlLbl val="0"/>
      </c:catAx>
      <c:valAx>
        <c:axId val="115674747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67532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Sheet1!$G$17</c:f>
              <c:strCache>
                <c:ptCount val="1"/>
                <c:pt idx="0">
                  <c:v>Dec-17</c:v>
                </c:pt>
              </c:strCache>
            </c:strRef>
          </c:tx>
          <c:spPr>
            <a:solidFill>
              <a:schemeClr val="accent1"/>
            </a:solidFill>
            <a:ln>
              <a:noFill/>
            </a:ln>
            <a:effectLst/>
          </c:spPr>
          <c:invertIfNegative val="0"/>
          <c:val>
            <c:numRef>
              <c:f>Sheet1!$E$2</c:f>
              <c:numCache>
                <c:formatCode>General</c:formatCode>
                <c:ptCount val="1"/>
                <c:pt idx="0">
                  <c:v>465</c:v>
                </c:pt>
              </c:numCache>
            </c:numRef>
          </c:val>
          <c:extLst>
            <c:ext xmlns:c16="http://schemas.microsoft.com/office/drawing/2014/chart" uri="{C3380CC4-5D6E-409C-BE32-E72D297353CC}">
              <c16:uniqueId val="{00000000-EA0C-4CA2-BDDD-41F1290C75CA}"/>
            </c:ext>
          </c:extLst>
        </c:ser>
        <c:ser>
          <c:idx val="1"/>
          <c:order val="1"/>
          <c:tx>
            <c:strRef>
              <c:f>Sheet1!$G$18</c:f>
              <c:strCache>
                <c:ptCount val="1"/>
                <c:pt idx="0">
                  <c:v>Jan-18</c:v>
                </c:pt>
              </c:strCache>
            </c:strRef>
          </c:tx>
          <c:spPr>
            <a:solidFill>
              <a:schemeClr val="accent2"/>
            </a:solidFill>
            <a:ln>
              <a:noFill/>
            </a:ln>
            <a:effectLst/>
          </c:spPr>
          <c:invertIfNegative val="0"/>
          <c:val>
            <c:numRef>
              <c:f>Sheet1!$E$3</c:f>
              <c:numCache>
                <c:formatCode>General</c:formatCode>
                <c:ptCount val="1"/>
                <c:pt idx="0">
                  <c:v>950</c:v>
                </c:pt>
              </c:numCache>
            </c:numRef>
          </c:val>
          <c:extLst>
            <c:ext xmlns:c16="http://schemas.microsoft.com/office/drawing/2014/chart" uri="{C3380CC4-5D6E-409C-BE32-E72D297353CC}">
              <c16:uniqueId val="{00000001-EA0C-4CA2-BDDD-41F1290C75CA}"/>
            </c:ext>
          </c:extLst>
        </c:ser>
        <c:ser>
          <c:idx val="2"/>
          <c:order val="2"/>
          <c:tx>
            <c:strRef>
              <c:f>Sheet1!$G$19</c:f>
              <c:strCache>
                <c:ptCount val="1"/>
                <c:pt idx="0">
                  <c:v>Feb-18</c:v>
                </c:pt>
              </c:strCache>
            </c:strRef>
          </c:tx>
          <c:spPr>
            <a:solidFill>
              <a:schemeClr val="accent3"/>
            </a:solidFill>
            <a:ln>
              <a:noFill/>
            </a:ln>
            <a:effectLst/>
          </c:spPr>
          <c:invertIfNegative val="0"/>
          <c:val>
            <c:numRef>
              <c:f>Sheet1!$E$4</c:f>
              <c:numCache>
                <c:formatCode>General</c:formatCode>
                <c:ptCount val="1"/>
                <c:pt idx="0">
                  <c:v>236</c:v>
                </c:pt>
              </c:numCache>
            </c:numRef>
          </c:val>
          <c:extLst>
            <c:ext xmlns:c16="http://schemas.microsoft.com/office/drawing/2014/chart" uri="{C3380CC4-5D6E-409C-BE32-E72D297353CC}">
              <c16:uniqueId val="{00000002-EA0C-4CA2-BDDD-41F1290C75CA}"/>
            </c:ext>
          </c:extLst>
        </c:ser>
        <c:ser>
          <c:idx val="3"/>
          <c:order val="3"/>
          <c:tx>
            <c:strRef>
              <c:f>Sheet1!$G$20</c:f>
              <c:strCache>
                <c:ptCount val="1"/>
                <c:pt idx="0">
                  <c:v>Mar-18</c:v>
                </c:pt>
              </c:strCache>
            </c:strRef>
          </c:tx>
          <c:spPr>
            <a:solidFill>
              <a:schemeClr val="accent4"/>
            </a:solidFill>
            <a:ln>
              <a:noFill/>
            </a:ln>
            <a:effectLst/>
          </c:spPr>
          <c:invertIfNegative val="0"/>
          <c:val>
            <c:numRef>
              <c:f>Sheet1!$E$5</c:f>
              <c:numCache>
                <c:formatCode>General</c:formatCode>
                <c:ptCount val="1"/>
                <c:pt idx="0">
                  <c:v>435</c:v>
                </c:pt>
              </c:numCache>
            </c:numRef>
          </c:val>
          <c:extLst>
            <c:ext xmlns:c16="http://schemas.microsoft.com/office/drawing/2014/chart" uri="{C3380CC4-5D6E-409C-BE32-E72D297353CC}">
              <c16:uniqueId val="{00000003-EA0C-4CA2-BDDD-41F1290C75CA}"/>
            </c:ext>
          </c:extLst>
        </c:ser>
        <c:ser>
          <c:idx val="4"/>
          <c:order val="4"/>
          <c:tx>
            <c:strRef>
              <c:f>Sheet1!$G$21</c:f>
              <c:strCache>
                <c:ptCount val="1"/>
                <c:pt idx="0">
                  <c:v>Apr-18</c:v>
                </c:pt>
              </c:strCache>
            </c:strRef>
          </c:tx>
          <c:spPr>
            <a:solidFill>
              <a:schemeClr val="accent5"/>
            </a:solidFill>
            <a:ln>
              <a:noFill/>
            </a:ln>
            <a:effectLst/>
          </c:spPr>
          <c:invertIfNegative val="0"/>
          <c:val>
            <c:numRef>
              <c:f>Sheet1!$E$6</c:f>
              <c:numCache>
                <c:formatCode>General</c:formatCode>
                <c:ptCount val="1"/>
                <c:pt idx="0">
                  <c:v>54</c:v>
                </c:pt>
              </c:numCache>
            </c:numRef>
          </c:val>
          <c:extLst>
            <c:ext xmlns:c16="http://schemas.microsoft.com/office/drawing/2014/chart" uri="{C3380CC4-5D6E-409C-BE32-E72D297353CC}">
              <c16:uniqueId val="{00000004-EA0C-4CA2-BDDD-41F1290C75CA}"/>
            </c:ext>
          </c:extLst>
        </c:ser>
        <c:ser>
          <c:idx val="5"/>
          <c:order val="5"/>
          <c:tx>
            <c:strRef>
              <c:f>Sheet1!$G$22</c:f>
              <c:strCache>
                <c:ptCount val="1"/>
                <c:pt idx="0">
                  <c:v>May-18</c:v>
                </c:pt>
              </c:strCache>
            </c:strRef>
          </c:tx>
          <c:spPr>
            <a:solidFill>
              <a:schemeClr val="accent6"/>
            </a:solidFill>
            <a:ln>
              <a:noFill/>
            </a:ln>
            <a:effectLst/>
          </c:spPr>
          <c:invertIfNegative val="0"/>
          <c:val>
            <c:numRef>
              <c:f>Sheet1!$E$7</c:f>
              <c:numCache>
                <c:formatCode>General</c:formatCode>
                <c:ptCount val="1"/>
                <c:pt idx="0">
                  <c:v>249</c:v>
                </c:pt>
              </c:numCache>
            </c:numRef>
          </c:val>
          <c:extLst>
            <c:ext xmlns:c16="http://schemas.microsoft.com/office/drawing/2014/chart" uri="{C3380CC4-5D6E-409C-BE32-E72D297353CC}">
              <c16:uniqueId val="{00000005-EA0C-4CA2-BDDD-41F1290C75CA}"/>
            </c:ext>
          </c:extLst>
        </c:ser>
        <c:dLbls>
          <c:showLegendKey val="0"/>
          <c:showVal val="0"/>
          <c:showCatName val="0"/>
          <c:showSerName val="0"/>
          <c:showPercent val="0"/>
          <c:showBubbleSize val="0"/>
        </c:dLbls>
        <c:gapWidth val="182"/>
        <c:axId val="1255349072"/>
        <c:axId val="1255347152"/>
      </c:barChart>
      <c:catAx>
        <c:axId val="12553490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5347152"/>
        <c:crosses val="autoZero"/>
        <c:auto val="1"/>
        <c:lblAlgn val="ctr"/>
        <c:lblOffset val="100"/>
        <c:noMultiLvlLbl val="0"/>
      </c:catAx>
      <c:valAx>
        <c:axId val="12553471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53490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Sheet1!$G$17:$G$22</c:f>
              <c:numCache>
                <c:formatCode>mmm\-yy</c:formatCode>
                <c:ptCount val="6"/>
                <c:pt idx="0">
                  <c:v>43070</c:v>
                </c:pt>
                <c:pt idx="1">
                  <c:v>43101</c:v>
                </c:pt>
                <c:pt idx="2">
                  <c:v>43132</c:v>
                </c:pt>
                <c:pt idx="3">
                  <c:v>43160</c:v>
                </c:pt>
                <c:pt idx="4">
                  <c:v>43191</c:v>
                </c:pt>
                <c:pt idx="5">
                  <c:v>43221</c:v>
                </c:pt>
              </c:numCache>
            </c:numRef>
          </c:xVal>
          <c:yVal>
            <c:numRef>
              <c:f>Sheet1!$J$17:$J$22</c:f>
              <c:numCache>
                <c:formatCode>General</c:formatCode>
                <c:ptCount val="6"/>
                <c:pt idx="0">
                  <c:v>168</c:v>
                </c:pt>
                <c:pt idx="1">
                  <c:v>289</c:v>
                </c:pt>
                <c:pt idx="2">
                  <c:v>205</c:v>
                </c:pt>
                <c:pt idx="3">
                  <c:v>199</c:v>
                </c:pt>
                <c:pt idx="4">
                  <c:v>40</c:v>
                </c:pt>
                <c:pt idx="5">
                  <c:v>17</c:v>
                </c:pt>
              </c:numCache>
            </c:numRef>
          </c:yVal>
          <c:smooth val="1"/>
          <c:extLst>
            <c:ext xmlns:c16="http://schemas.microsoft.com/office/drawing/2014/chart" uri="{C3380CC4-5D6E-409C-BE32-E72D297353CC}">
              <c16:uniqueId val="{00000000-1481-4459-9F61-3404622B89D0}"/>
            </c:ext>
          </c:extLst>
        </c:ser>
        <c:dLbls>
          <c:showLegendKey val="0"/>
          <c:showVal val="0"/>
          <c:showCatName val="0"/>
          <c:showSerName val="0"/>
          <c:showPercent val="0"/>
          <c:showBubbleSize val="0"/>
        </c:dLbls>
        <c:axId val="1181722863"/>
        <c:axId val="1181739663"/>
      </c:scatterChart>
      <c:valAx>
        <c:axId val="1181722863"/>
        <c:scaling>
          <c:orientation val="minMax"/>
        </c:scaling>
        <c:delete val="0"/>
        <c:axPos val="b"/>
        <c:majorGridlines>
          <c:spPr>
            <a:ln w="9525" cap="flat" cmpd="sng" algn="ctr">
              <a:solidFill>
                <a:schemeClr val="dk1">
                  <a:lumMod val="15000"/>
                  <a:lumOff val="85000"/>
                </a:schemeClr>
              </a:solidFill>
              <a:round/>
            </a:ln>
            <a:effectLst/>
          </c:spPr>
        </c:majorGridlines>
        <c:numFmt formatCode="mmm\-yy"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1181739663"/>
        <c:crosses val="autoZero"/>
        <c:crossBetween val="midCat"/>
      </c:valAx>
      <c:valAx>
        <c:axId val="1181739663"/>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1181722863"/>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AU"/>
              <a:t>Rat Arrival</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Sheet1!$G$17:$G$22</c:f>
              <c:numCache>
                <c:formatCode>mmm\-yy</c:formatCode>
                <c:ptCount val="6"/>
                <c:pt idx="0">
                  <c:v>43070</c:v>
                </c:pt>
                <c:pt idx="1">
                  <c:v>43101</c:v>
                </c:pt>
                <c:pt idx="2">
                  <c:v>43132</c:v>
                </c:pt>
                <c:pt idx="3">
                  <c:v>43160</c:v>
                </c:pt>
                <c:pt idx="4">
                  <c:v>43191</c:v>
                </c:pt>
                <c:pt idx="5">
                  <c:v>43221</c:v>
                </c:pt>
              </c:numCache>
            </c:numRef>
          </c:xVal>
          <c:yVal>
            <c:numRef>
              <c:f>Sheet1!$D$9:$D$14</c:f>
              <c:numCache>
                <c:formatCode>General</c:formatCode>
                <c:ptCount val="6"/>
                <c:pt idx="0">
                  <c:v>493</c:v>
                </c:pt>
                <c:pt idx="1">
                  <c:v>260</c:v>
                </c:pt>
                <c:pt idx="2">
                  <c:v>367</c:v>
                </c:pt>
                <c:pt idx="3">
                  <c:v>410</c:v>
                </c:pt>
                <c:pt idx="4">
                  <c:v>672</c:v>
                </c:pt>
                <c:pt idx="5">
                  <c:v>1027</c:v>
                </c:pt>
              </c:numCache>
            </c:numRef>
          </c:yVal>
          <c:smooth val="1"/>
          <c:extLst>
            <c:ext xmlns:c16="http://schemas.microsoft.com/office/drawing/2014/chart" uri="{C3380CC4-5D6E-409C-BE32-E72D297353CC}">
              <c16:uniqueId val="{00000000-55DF-4C6D-83D8-3DDC8DCBC46D}"/>
            </c:ext>
          </c:extLst>
        </c:ser>
        <c:dLbls>
          <c:showLegendKey val="0"/>
          <c:showVal val="0"/>
          <c:showCatName val="0"/>
          <c:showSerName val="0"/>
          <c:showPercent val="0"/>
          <c:showBubbleSize val="0"/>
        </c:dLbls>
        <c:axId val="1156719151"/>
        <c:axId val="1156712431"/>
      </c:scatterChart>
      <c:valAx>
        <c:axId val="1156719151"/>
        <c:scaling>
          <c:orientation val="minMax"/>
        </c:scaling>
        <c:delete val="0"/>
        <c:axPos val="b"/>
        <c:majorGridlines>
          <c:spPr>
            <a:ln w="9525" cap="flat" cmpd="sng" algn="ctr">
              <a:solidFill>
                <a:schemeClr val="dk1">
                  <a:lumMod val="15000"/>
                  <a:lumOff val="85000"/>
                </a:schemeClr>
              </a:solidFill>
              <a:round/>
            </a:ln>
            <a:effectLst/>
          </c:spPr>
        </c:majorGridlines>
        <c:numFmt formatCode="mmm\-yy"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1156712431"/>
        <c:crosses val="autoZero"/>
        <c:crossBetween val="midCat"/>
      </c:valAx>
      <c:valAx>
        <c:axId val="1156712431"/>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1156719151"/>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058EF7-A6ED-40D3-B402-A2E596D60F4A}" type="datetimeFigureOut">
              <a:rPr lang="en-AU" smtClean="0"/>
              <a:t>11/09/2025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3BC24A-98A8-452D-BAAA-0716EB1E8696}" type="slidenum">
              <a:rPr lang="en-AU" smtClean="0"/>
              <a:t>‹#›</a:t>
            </a:fld>
            <a:endParaRPr lang="en-AU"/>
          </a:p>
        </p:txBody>
      </p:sp>
    </p:spTree>
    <p:extLst>
      <p:ext uri="{BB962C8B-B14F-4D97-AF65-F5344CB8AC3E}">
        <p14:creationId xmlns:p14="http://schemas.microsoft.com/office/powerpoint/2010/main" val="795976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From December to March, the number of risk-taking actions remained relatively low and steady, ranging from 10 to 25 actions per month. This suggests a consistent pattern of behavior during the early part of the observation period.</a:t>
            </a:r>
            <a:br>
              <a:rPr lang="en-US" b="0" dirty="0"/>
            </a:br>
            <a:r>
              <a:rPr lang="en-US" b="0" dirty="0"/>
              <a:t>In April 2018, there was a dramatic increase, with 304 risk-taking actions more than 12 times the number seen in March. This spike indicates a major shift in behavior, possibly driven by environmental factors, changes in food availability, or increased motivation.</a:t>
            </a:r>
            <a:br>
              <a:rPr lang="en-US" b="0" dirty="0"/>
            </a:br>
            <a:r>
              <a:rPr lang="en-US" b="0" dirty="0"/>
              <a:t>In May 2018, the number of actions dropped to 109, but this was still significantly higher than the December–March period, showing that the heightened risk-taking behavior persisted to some extent after the April peak.</a:t>
            </a:r>
          </a:p>
          <a:p>
            <a:endParaRPr lang="en-AU" b="0" dirty="0"/>
          </a:p>
        </p:txBody>
      </p:sp>
      <p:sp>
        <p:nvSpPr>
          <p:cNvPr id="4" name="Slide Number Placeholder 3"/>
          <p:cNvSpPr>
            <a:spLocks noGrp="1"/>
          </p:cNvSpPr>
          <p:nvPr>
            <p:ph type="sldNum" sz="quarter" idx="5"/>
          </p:nvPr>
        </p:nvSpPr>
        <p:spPr/>
        <p:txBody>
          <a:bodyPr/>
          <a:lstStyle/>
          <a:p>
            <a:fld id="{C33BC24A-98A8-452D-BAAA-0716EB1E8696}" type="slidenum">
              <a:rPr lang="en-AU" smtClean="0"/>
              <a:t>1</a:t>
            </a:fld>
            <a:endParaRPr lang="en-AU"/>
          </a:p>
        </p:txBody>
      </p:sp>
    </p:spTree>
    <p:extLst>
      <p:ext uri="{BB962C8B-B14F-4D97-AF65-F5344CB8AC3E}">
        <p14:creationId xmlns:p14="http://schemas.microsoft.com/office/powerpoint/2010/main" val="784276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December 2017 to March 2018, bat risk-taking actions were low, ranging from 10 to 25 per month, while rat activity was also low to moderate, between 25 and 91 visits. During this period, the average time rats spent on the deck was relatively high, from 236 to 950 seconds, suggesting that bats were cautious when rats lingered longer on the food.</a:t>
            </a:r>
          </a:p>
          <a:p>
            <a:r>
              <a:rPr lang="en-US" dirty="0"/>
              <a:t>In April 2018, both bat risk-taking and rat activity increased sharply. Bat risk inputs jumped to 304, and rat visits peaked at 497, while the average time spent on the deck by rats dropped significantly to 54 seconds. This indicates that bats took more risks when rats moved quickly in and out, creating brief opportunities to access food.</a:t>
            </a:r>
          </a:p>
          <a:p>
            <a:r>
              <a:rPr lang="en-US" dirty="0"/>
              <a:t>By May 2018, bat risk-taking decreased to 109, though it remained higher than in the early months. Rat activity also reduced to 231 visits, with the average deck time rising slightly to 249 seconds. This pattern shows that bats moderated their risk-taking as rat activity stabilized</a:t>
            </a:r>
          </a:p>
          <a:p>
            <a:endParaRPr lang="en-AU" dirty="0"/>
          </a:p>
        </p:txBody>
      </p:sp>
      <p:sp>
        <p:nvSpPr>
          <p:cNvPr id="4" name="Slide Number Placeholder 3"/>
          <p:cNvSpPr>
            <a:spLocks noGrp="1"/>
          </p:cNvSpPr>
          <p:nvPr>
            <p:ph type="sldNum" sz="quarter" idx="5"/>
          </p:nvPr>
        </p:nvSpPr>
        <p:spPr/>
        <p:txBody>
          <a:bodyPr/>
          <a:lstStyle/>
          <a:p>
            <a:fld id="{C33BC24A-98A8-452D-BAAA-0716EB1E8696}" type="slidenum">
              <a:rPr lang="en-AU" smtClean="0"/>
              <a:t>2</a:t>
            </a:fld>
            <a:endParaRPr lang="en-AU"/>
          </a:p>
        </p:txBody>
      </p:sp>
    </p:spTree>
    <p:extLst>
      <p:ext uri="{BB962C8B-B14F-4D97-AF65-F5344CB8AC3E}">
        <p14:creationId xmlns:p14="http://schemas.microsoft.com/office/powerpoint/2010/main" val="54212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December 2017, rats were present on the food for 168 seconds before bats arrived on average. In January 2018, rat presence increased to 289 seconds, but bat hesitation dropped sharply to 260 seconds, suggesting bats were quicker to take risks despite longer rat presence.</a:t>
            </a:r>
          </a:p>
          <a:p>
            <a:r>
              <a:rPr lang="en-US" dirty="0"/>
              <a:t>In February and March 2018, rat presence times were similar (205–199 seconds), while bat hesitation rose again to between 367 and 410 seconds, showing greater caution from bats.</a:t>
            </a:r>
          </a:p>
          <a:p>
            <a:r>
              <a:rPr lang="en-US" dirty="0"/>
              <a:t>In April 2018, rat presence before bats arrived was very short (40 seconds), but bats hesitated for much longer, 672 seconds. This contrast suggests bats were reluctant to land despite rats spending little time on the food.</a:t>
            </a:r>
          </a:p>
          <a:p>
            <a:r>
              <a:rPr lang="en-US" dirty="0"/>
              <a:t>By May 2018, rat presence dropped to just 17 seconds before bats arrived, yet bat hesitation peaked at 1027 seconds. This indicates bats were most cautious in May, taking far longer to commit to landing even though rat presence was minimal.</a:t>
            </a:r>
          </a:p>
          <a:p>
            <a:endParaRPr lang="en-AU" dirty="0"/>
          </a:p>
        </p:txBody>
      </p:sp>
      <p:sp>
        <p:nvSpPr>
          <p:cNvPr id="4" name="Slide Number Placeholder 3"/>
          <p:cNvSpPr>
            <a:spLocks noGrp="1"/>
          </p:cNvSpPr>
          <p:nvPr>
            <p:ph type="sldNum" sz="quarter" idx="5"/>
          </p:nvPr>
        </p:nvSpPr>
        <p:spPr/>
        <p:txBody>
          <a:bodyPr/>
          <a:lstStyle/>
          <a:p>
            <a:fld id="{C33BC24A-98A8-452D-BAAA-0716EB1E8696}" type="slidenum">
              <a:rPr lang="en-AU" smtClean="0"/>
              <a:t>3</a:t>
            </a:fld>
            <a:endParaRPr lang="en-AU"/>
          </a:p>
        </p:txBody>
      </p:sp>
    </p:spTree>
    <p:extLst>
      <p:ext uri="{BB962C8B-B14F-4D97-AF65-F5344CB8AC3E}">
        <p14:creationId xmlns:p14="http://schemas.microsoft.com/office/powerpoint/2010/main" val="626735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By May 2018, rat presence was minimal at only 17 seconds, yet bat hesitation reached its peak at 1027 seconds. Risk-taking also decreased from April’s spike but remained much higher than the early months, with 109 events.</a:t>
            </a:r>
          </a:p>
          <a:p>
            <a:r>
              <a:rPr lang="en-US" b="0" dirty="0"/>
              <a:t>Overall, the data suggests that as seasons changed (April–May), bat risk-taking increased dramatically despite longer hesitation times. Rat presence before bat arrival became very short, which may have created more opportunities for bats to risk landing, but hesitation indicates ongoing caution in their </a:t>
            </a:r>
            <a:r>
              <a:rPr lang="en-US" b="0" dirty="0" err="1"/>
              <a:t>behaviour</a:t>
            </a:r>
            <a:r>
              <a:rPr lang="en-US" b="0" dirty="0"/>
              <a:t>.</a:t>
            </a:r>
          </a:p>
          <a:p>
            <a:endParaRPr lang="en-AU" b="0" dirty="0"/>
          </a:p>
        </p:txBody>
      </p:sp>
      <p:sp>
        <p:nvSpPr>
          <p:cNvPr id="4" name="Slide Number Placeholder 3"/>
          <p:cNvSpPr>
            <a:spLocks noGrp="1"/>
          </p:cNvSpPr>
          <p:nvPr>
            <p:ph type="sldNum" sz="quarter" idx="5"/>
          </p:nvPr>
        </p:nvSpPr>
        <p:spPr/>
        <p:txBody>
          <a:bodyPr/>
          <a:lstStyle/>
          <a:p>
            <a:fld id="{C33BC24A-98A8-452D-BAAA-0716EB1E8696}" type="slidenum">
              <a:rPr lang="en-AU" smtClean="0"/>
              <a:t>4</a:t>
            </a:fld>
            <a:endParaRPr lang="en-AU"/>
          </a:p>
        </p:txBody>
      </p:sp>
    </p:spTree>
    <p:extLst>
      <p:ext uri="{BB962C8B-B14F-4D97-AF65-F5344CB8AC3E}">
        <p14:creationId xmlns:p14="http://schemas.microsoft.com/office/powerpoint/2010/main" val="949549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2058C-30A2-1E18-D1B2-84273480A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44C03A24-6286-9A2C-39BF-FDB20D81AE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9125C2C5-C648-239A-9578-3A63CB61919D}"/>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D9CFC421-8B4E-FCB1-C2D7-2DD5DB4717A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87926FA-A904-8639-0F81-06F9D437CD84}"/>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123407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C1427-F1BC-7476-02B7-7221DA696DE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2496FAAC-B26A-0F97-994F-3C0E16E541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47DD29C-38E4-C750-FAFA-7752914F51AE}"/>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9A1FECA1-C2E5-C9C4-82F9-BBE0087B908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6224A59-9A86-FB0C-4CD9-469987672340}"/>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3862194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B7E454-7D98-E6E7-CB72-052A14920F3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9D695D3-6DBA-240E-00D7-8A32506DE4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9CF8476-F49C-D392-360A-CB906A4E30E0}"/>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394ED236-B8E8-D7D6-B270-5346F9DD775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1F6CA5A-7345-7880-4D14-D9D4036D157C}"/>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3265543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AED0A-3849-3977-7914-E43D9CAAF89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D333631E-69B1-D9E7-5205-B885D72FCE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4344637-221B-1601-3045-C032D1814159}"/>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90F6F9F3-2B76-616C-F320-7A3791E8EFB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983D11E-F8F2-9302-4C34-D51CF4D2DC37}"/>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1523981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B38EA-0AD5-C89E-D31C-3CBCCB7646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AACA841F-9D35-2629-26CD-C7634711902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854663-B33F-E9AC-8CAD-0911092A3CC6}"/>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61624909-6A63-77B3-EEE7-2F7A6D4F913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C01A6B3-9B6E-EF7F-75F9-C0013DAA9B6C}"/>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4031537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D7E44-7FF3-A006-2443-9D74A62775A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2DC06DF-4F4B-BCDC-CCB6-E251D8BD70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558C599E-EA25-8487-614C-0574840415E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086BF523-ECED-BE80-D6FF-2F8DD89671AD}"/>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6" name="Footer Placeholder 5">
            <a:extLst>
              <a:ext uri="{FF2B5EF4-FFF2-40B4-BE49-F238E27FC236}">
                <a16:creationId xmlns:a16="http://schemas.microsoft.com/office/drawing/2014/main" id="{71BB2B91-7499-E384-D10A-40E55105D24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9E670AC-3358-3886-E00F-4F350DE215E3}"/>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579362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18C4C-6B32-6F2A-ADD6-7426F7BACEA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C152E38-54CE-A992-C4A3-5457D82EC4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68A19C-A9FD-6A77-0A6E-BFE8F1C316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D5A7810-A15D-51FD-042F-BF972A6126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6CB2F5-4EEB-8E17-B9AF-C7077055AC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B5BDC1F0-84BD-9CC7-8F9A-D5EF7B7A1960}"/>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8" name="Footer Placeholder 7">
            <a:extLst>
              <a:ext uri="{FF2B5EF4-FFF2-40B4-BE49-F238E27FC236}">
                <a16:creationId xmlns:a16="http://schemas.microsoft.com/office/drawing/2014/main" id="{01E065B9-790E-FC70-44B0-79EA3E5A95F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0AA766B-4A2C-A88D-15E4-0AE86A4FE9FB}"/>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2381417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2C415-E255-50AA-0242-C16F01A067C7}"/>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2017937-4F3D-7C45-D9A6-BF8332367F7F}"/>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4" name="Footer Placeholder 3">
            <a:extLst>
              <a:ext uri="{FF2B5EF4-FFF2-40B4-BE49-F238E27FC236}">
                <a16:creationId xmlns:a16="http://schemas.microsoft.com/office/drawing/2014/main" id="{8C0E8370-6632-CEAF-B456-1E8BF83B9830}"/>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7E1F51F-4128-CB1E-2E7D-91AC8F3CF2D1}"/>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381286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CD60E4-12B9-D1E3-BF21-C1FB35F1C283}"/>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3" name="Footer Placeholder 2">
            <a:extLst>
              <a:ext uri="{FF2B5EF4-FFF2-40B4-BE49-F238E27FC236}">
                <a16:creationId xmlns:a16="http://schemas.microsoft.com/office/drawing/2014/main" id="{69FBCDCB-AA44-A84F-0064-2F87FA4D0237}"/>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6ABF5E9A-F1C6-0990-BA4D-977F09182D89}"/>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42143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630D2-BB4B-BCC0-C038-50E914EE4B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34ECEDB-D78B-6546-6528-D7310071C7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CDAE7CCA-DEC6-9B04-4197-318E1DE06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F8C12E-E064-2309-0090-339203E03E6A}"/>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6" name="Footer Placeholder 5">
            <a:extLst>
              <a:ext uri="{FF2B5EF4-FFF2-40B4-BE49-F238E27FC236}">
                <a16:creationId xmlns:a16="http://schemas.microsoft.com/office/drawing/2014/main" id="{7FCFD19C-A5C2-BAEF-B8EB-E2C73FE0158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CBB2C02-A3EF-83E4-FA66-BF43A8B0DD42}"/>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2492486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D04A1-6FE7-D3AC-122D-B01DC2D33D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F81A5CB2-6137-402C-93D3-6B190A3BB0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8FFDB7B0-EFF7-7F4E-228C-CA6A48D479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7EF7AC-9313-4B1D-BB3F-03DE1C170B6B}"/>
              </a:ext>
            </a:extLst>
          </p:cNvPr>
          <p:cNvSpPr>
            <a:spLocks noGrp="1"/>
          </p:cNvSpPr>
          <p:nvPr>
            <p:ph type="dt" sz="half" idx="10"/>
          </p:nvPr>
        </p:nvSpPr>
        <p:spPr/>
        <p:txBody>
          <a:bodyPr/>
          <a:lstStyle/>
          <a:p>
            <a:fld id="{3EC1C1FF-2354-4A3D-9F5D-1E23794C0F17}" type="datetimeFigureOut">
              <a:rPr lang="en-AU" smtClean="0"/>
              <a:t>11/09/2025</a:t>
            </a:fld>
            <a:endParaRPr lang="en-AU"/>
          </a:p>
        </p:txBody>
      </p:sp>
      <p:sp>
        <p:nvSpPr>
          <p:cNvPr id="6" name="Footer Placeholder 5">
            <a:extLst>
              <a:ext uri="{FF2B5EF4-FFF2-40B4-BE49-F238E27FC236}">
                <a16:creationId xmlns:a16="http://schemas.microsoft.com/office/drawing/2014/main" id="{CEF7B4B0-88F1-3B2A-7364-1C3541EE309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F8A85A3-B02E-557F-0269-B7BAF8040BDC}"/>
              </a:ext>
            </a:extLst>
          </p:cNvPr>
          <p:cNvSpPr>
            <a:spLocks noGrp="1"/>
          </p:cNvSpPr>
          <p:nvPr>
            <p:ph type="sldNum" sz="quarter" idx="12"/>
          </p:nvPr>
        </p:nvSpPr>
        <p:spPr/>
        <p:txBody>
          <a:bodyPr/>
          <a:lstStyle/>
          <a:p>
            <a:fld id="{E36BF591-223C-4323-9119-E0576FAE026A}" type="slidenum">
              <a:rPr lang="en-AU" smtClean="0"/>
              <a:t>‹#›</a:t>
            </a:fld>
            <a:endParaRPr lang="en-AU"/>
          </a:p>
        </p:txBody>
      </p:sp>
    </p:spTree>
    <p:extLst>
      <p:ext uri="{BB962C8B-B14F-4D97-AF65-F5344CB8AC3E}">
        <p14:creationId xmlns:p14="http://schemas.microsoft.com/office/powerpoint/2010/main" val="1268194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21C6E6-622C-1C67-8F37-BE72E6E28C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13A9C1A-C567-B27F-6138-B8EE916AFC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89462B5-64AB-B2FB-0899-EA118DA89B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C1C1FF-2354-4A3D-9F5D-1E23794C0F17}" type="datetimeFigureOut">
              <a:rPr lang="en-AU" smtClean="0"/>
              <a:t>11/09/2025</a:t>
            </a:fld>
            <a:endParaRPr lang="en-AU"/>
          </a:p>
        </p:txBody>
      </p:sp>
      <p:sp>
        <p:nvSpPr>
          <p:cNvPr id="5" name="Footer Placeholder 4">
            <a:extLst>
              <a:ext uri="{FF2B5EF4-FFF2-40B4-BE49-F238E27FC236}">
                <a16:creationId xmlns:a16="http://schemas.microsoft.com/office/drawing/2014/main" id="{CE0EC8A3-1F02-48FF-819F-FBCDBF9EB6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5E03869C-80B4-110E-DF96-0BB0D4C9C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36BF591-223C-4323-9119-E0576FAE026A}" type="slidenum">
              <a:rPr lang="en-AU" smtClean="0"/>
              <a:t>‹#›</a:t>
            </a:fld>
            <a:endParaRPr lang="en-AU"/>
          </a:p>
        </p:txBody>
      </p:sp>
    </p:spTree>
    <p:extLst>
      <p:ext uri="{BB962C8B-B14F-4D97-AF65-F5344CB8AC3E}">
        <p14:creationId xmlns:p14="http://schemas.microsoft.com/office/powerpoint/2010/main" val="28572368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chart" Target="../charts/chart1.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chart" Target="../charts/chart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chart" Target="../charts/chart3.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chart" Target="../charts/chart4.xml"/><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8403D-99F7-554A-B18E-32FB60B742AC}"/>
              </a:ext>
            </a:extLst>
          </p:cNvPr>
          <p:cNvSpPr>
            <a:spLocks noGrp="1"/>
          </p:cNvSpPr>
          <p:nvPr>
            <p:ph type="title"/>
          </p:nvPr>
        </p:nvSpPr>
        <p:spPr>
          <a:xfrm>
            <a:off x="838200" y="0"/>
            <a:ext cx="10515600" cy="1325563"/>
          </a:xfrm>
        </p:spPr>
        <p:txBody>
          <a:bodyPr/>
          <a:lstStyle/>
          <a:p>
            <a:r>
              <a:rPr lang="en-US" dirty="0"/>
              <a:t>Risks Taken by Bats</a:t>
            </a:r>
            <a:endParaRPr lang="en-AU" dirty="0"/>
          </a:p>
        </p:txBody>
      </p:sp>
      <p:graphicFrame>
        <p:nvGraphicFramePr>
          <p:cNvPr id="18" name="Content Placeholder 17">
            <a:extLst>
              <a:ext uri="{FF2B5EF4-FFF2-40B4-BE49-F238E27FC236}">
                <a16:creationId xmlns:a16="http://schemas.microsoft.com/office/drawing/2014/main" id="{5D3FA25C-50DA-835B-40EF-B646FFECEF8C}"/>
              </a:ext>
            </a:extLst>
          </p:cNvPr>
          <p:cNvGraphicFramePr>
            <a:graphicFrameLocks noGrp="1"/>
          </p:cNvGraphicFramePr>
          <p:nvPr>
            <p:ph idx="1"/>
            <p:extLst>
              <p:ext uri="{D42A27DB-BD31-4B8C-83A1-F6EECF244321}">
                <p14:modId xmlns:p14="http://schemas.microsoft.com/office/powerpoint/2010/main" val="1185129278"/>
              </p:ext>
            </p:extLst>
          </p:nvPr>
        </p:nvGraphicFramePr>
        <p:xfrm>
          <a:off x="169333" y="1049866"/>
          <a:ext cx="12022667" cy="5808133"/>
        </p:xfrm>
        <a:graphic>
          <a:graphicData uri="http://schemas.openxmlformats.org/drawingml/2006/chart">
            <c:chart xmlns:c="http://schemas.openxmlformats.org/drawingml/2006/chart" xmlns:r="http://schemas.openxmlformats.org/officeDocument/2006/relationships" r:id="rId5"/>
          </a:graphicData>
        </a:graphic>
      </p:graphicFrame>
      <p:pic>
        <p:nvPicPr>
          <p:cNvPr id="5" name="Audio 4">
            <a:hlinkClick r:id="" action="ppaction://media"/>
            <a:extLst>
              <a:ext uri="{FF2B5EF4-FFF2-40B4-BE49-F238E27FC236}">
                <a16:creationId xmlns:a16="http://schemas.microsoft.com/office/drawing/2014/main" id="{73F27271-74F3-2EC9-43C0-ED7A2EEA4FF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03825900"/>
      </p:ext>
    </p:extLst>
  </p:cSld>
  <p:clrMapOvr>
    <a:masterClrMapping/>
  </p:clrMapOvr>
  <mc:AlternateContent xmlns:mc="http://schemas.openxmlformats.org/markup-compatibility/2006">
    <mc:Choice xmlns:p14="http://schemas.microsoft.com/office/powerpoint/2010/main" Requires="p14">
      <p:transition spd="slow" p14:dur="2000" advTm="38107"/>
    </mc:Choice>
    <mc:Fallback>
      <p:transition spd="slow" advTm="38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F09EB-43FA-FBB3-C5FC-FFAB7DEA1A7E}"/>
              </a:ext>
            </a:extLst>
          </p:cNvPr>
          <p:cNvSpPr>
            <a:spLocks noGrp="1"/>
          </p:cNvSpPr>
          <p:nvPr>
            <p:ph type="title"/>
          </p:nvPr>
        </p:nvSpPr>
        <p:spPr/>
        <p:txBody>
          <a:bodyPr/>
          <a:lstStyle/>
          <a:p>
            <a:r>
              <a:rPr lang="en-US" dirty="0"/>
              <a:t>Rat Presence</a:t>
            </a:r>
            <a:endParaRPr lang="en-AU" dirty="0"/>
          </a:p>
        </p:txBody>
      </p:sp>
      <p:sp>
        <p:nvSpPr>
          <p:cNvPr id="3" name="Content Placeholder 2">
            <a:extLst>
              <a:ext uri="{FF2B5EF4-FFF2-40B4-BE49-F238E27FC236}">
                <a16:creationId xmlns:a16="http://schemas.microsoft.com/office/drawing/2014/main" id="{D967679B-9567-97D5-F5B5-5672C07A0960}"/>
              </a:ext>
            </a:extLst>
          </p:cNvPr>
          <p:cNvSpPr>
            <a:spLocks noGrp="1"/>
          </p:cNvSpPr>
          <p:nvPr>
            <p:ph idx="1"/>
          </p:nvPr>
        </p:nvSpPr>
        <p:spPr/>
        <p:txBody>
          <a:bodyPr/>
          <a:lstStyle/>
          <a:p>
            <a:endParaRPr lang="en-AU"/>
          </a:p>
        </p:txBody>
      </p:sp>
      <p:graphicFrame>
        <p:nvGraphicFramePr>
          <p:cNvPr id="4" name="Chart 3">
            <a:extLst>
              <a:ext uri="{FF2B5EF4-FFF2-40B4-BE49-F238E27FC236}">
                <a16:creationId xmlns:a16="http://schemas.microsoft.com/office/drawing/2014/main" id="{7AB6B332-4D30-1235-68AD-D86338F1C10F}"/>
              </a:ext>
            </a:extLst>
          </p:cNvPr>
          <p:cNvGraphicFramePr>
            <a:graphicFrameLocks/>
          </p:cNvGraphicFramePr>
          <p:nvPr>
            <p:extLst>
              <p:ext uri="{D42A27DB-BD31-4B8C-83A1-F6EECF244321}">
                <p14:modId xmlns:p14="http://schemas.microsoft.com/office/powerpoint/2010/main" val="3336849300"/>
              </p:ext>
            </p:extLst>
          </p:nvPr>
        </p:nvGraphicFramePr>
        <p:xfrm>
          <a:off x="401052" y="1347537"/>
          <a:ext cx="11790947" cy="5510463"/>
        </p:xfrm>
        <a:graphic>
          <a:graphicData uri="http://schemas.openxmlformats.org/drawingml/2006/chart">
            <c:chart xmlns:c="http://schemas.openxmlformats.org/drawingml/2006/chart" xmlns:r="http://schemas.openxmlformats.org/officeDocument/2006/relationships" r:id="rId5"/>
          </a:graphicData>
        </a:graphic>
      </p:graphicFrame>
      <p:pic>
        <p:nvPicPr>
          <p:cNvPr id="8" name="Audio 7">
            <a:hlinkClick r:id="" action="ppaction://media"/>
            <a:extLst>
              <a:ext uri="{FF2B5EF4-FFF2-40B4-BE49-F238E27FC236}">
                <a16:creationId xmlns:a16="http://schemas.microsoft.com/office/drawing/2014/main" id="{98EFA7B6-8A44-AEC8-C439-7A9A206D190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76277765"/>
      </p:ext>
    </p:extLst>
  </p:cSld>
  <p:clrMapOvr>
    <a:masterClrMapping/>
  </p:clrMapOvr>
  <mc:AlternateContent xmlns:mc="http://schemas.openxmlformats.org/markup-compatibility/2006">
    <mc:Choice xmlns:p14="http://schemas.microsoft.com/office/powerpoint/2010/main" Requires="p14">
      <p:transition spd="slow" p14:dur="2000" advTm="66398"/>
    </mc:Choice>
    <mc:Fallback>
      <p:transition spd="slow" advTm="66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9827-C606-5C6A-B651-0140DF6D8125}"/>
              </a:ext>
            </a:extLst>
          </p:cNvPr>
          <p:cNvSpPr>
            <a:spLocks noGrp="1"/>
          </p:cNvSpPr>
          <p:nvPr>
            <p:ph type="title"/>
          </p:nvPr>
        </p:nvSpPr>
        <p:spPr/>
        <p:txBody>
          <a:bodyPr/>
          <a:lstStyle/>
          <a:p>
            <a:r>
              <a:rPr lang="en-US" dirty="0"/>
              <a:t>Bat Landing to Food</a:t>
            </a:r>
            <a:endParaRPr lang="en-AU" dirty="0"/>
          </a:p>
        </p:txBody>
      </p:sp>
      <p:sp>
        <p:nvSpPr>
          <p:cNvPr id="3" name="Content Placeholder 2">
            <a:extLst>
              <a:ext uri="{FF2B5EF4-FFF2-40B4-BE49-F238E27FC236}">
                <a16:creationId xmlns:a16="http://schemas.microsoft.com/office/drawing/2014/main" id="{163CA0D1-2109-CC47-ECDF-1425E6B4C567}"/>
              </a:ext>
            </a:extLst>
          </p:cNvPr>
          <p:cNvSpPr>
            <a:spLocks noGrp="1"/>
          </p:cNvSpPr>
          <p:nvPr>
            <p:ph idx="1"/>
          </p:nvPr>
        </p:nvSpPr>
        <p:spPr/>
        <p:txBody>
          <a:bodyPr/>
          <a:lstStyle/>
          <a:p>
            <a:endParaRPr lang="en-AU"/>
          </a:p>
        </p:txBody>
      </p:sp>
      <p:graphicFrame>
        <p:nvGraphicFramePr>
          <p:cNvPr id="4" name="Chart 3">
            <a:extLst>
              <a:ext uri="{FF2B5EF4-FFF2-40B4-BE49-F238E27FC236}">
                <a16:creationId xmlns:a16="http://schemas.microsoft.com/office/drawing/2014/main" id="{BD852E8A-8E74-FB16-5111-4593DF45D1B3}"/>
              </a:ext>
            </a:extLst>
          </p:cNvPr>
          <p:cNvGraphicFramePr>
            <a:graphicFrameLocks/>
          </p:cNvGraphicFramePr>
          <p:nvPr>
            <p:extLst>
              <p:ext uri="{D42A27DB-BD31-4B8C-83A1-F6EECF244321}">
                <p14:modId xmlns:p14="http://schemas.microsoft.com/office/powerpoint/2010/main" val="1150937110"/>
              </p:ext>
            </p:extLst>
          </p:nvPr>
        </p:nvGraphicFramePr>
        <p:xfrm>
          <a:off x="0" y="1286167"/>
          <a:ext cx="12192000" cy="5571833"/>
        </p:xfrm>
        <a:graphic>
          <a:graphicData uri="http://schemas.openxmlformats.org/drawingml/2006/chart">
            <c:chart xmlns:c="http://schemas.openxmlformats.org/drawingml/2006/chart" xmlns:r="http://schemas.openxmlformats.org/officeDocument/2006/relationships" r:id="rId5"/>
          </a:graphicData>
        </a:graphic>
      </p:graphicFrame>
      <p:pic>
        <p:nvPicPr>
          <p:cNvPr id="25" name="Audio 24">
            <a:hlinkClick r:id="" action="ppaction://media"/>
            <a:extLst>
              <a:ext uri="{FF2B5EF4-FFF2-40B4-BE49-F238E27FC236}">
                <a16:creationId xmlns:a16="http://schemas.microsoft.com/office/drawing/2014/main" id="{0C4C7F7B-40A7-0DD2-885D-2D5E1E4BE17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2642917"/>
      </p:ext>
    </p:extLst>
  </p:cSld>
  <p:clrMapOvr>
    <a:masterClrMapping/>
  </p:clrMapOvr>
  <mc:AlternateContent xmlns:mc="http://schemas.openxmlformats.org/markup-compatibility/2006">
    <mc:Choice xmlns:p14="http://schemas.microsoft.com/office/powerpoint/2010/main" Requires="p14">
      <p:transition spd="slow" p14:dur="2000" advTm="60359"/>
    </mc:Choice>
    <mc:Fallback>
      <p:transition spd="slow" advTm="60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1E11B-D1C6-E100-B738-182BB1392459}"/>
              </a:ext>
            </a:extLst>
          </p:cNvPr>
          <p:cNvSpPr>
            <a:spLocks noGrp="1"/>
          </p:cNvSpPr>
          <p:nvPr>
            <p:ph type="title"/>
          </p:nvPr>
        </p:nvSpPr>
        <p:spPr/>
        <p:txBody>
          <a:bodyPr/>
          <a:lstStyle/>
          <a:p>
            <a:r>
              <a:rPr lang="en-US" dirty="0"/>
              <a:t>Rat Arrival</a:t>
            </a:r>
            <a:endParaRPr lang="en-AU" dirty="0"/>
          </a:p>
        </p:txBody>
      </p:sp>
      <p:graphicFrame>
        <p:nvGraphicFramePr>
          <p:cNvPr id="4" name="Content Placeholder 3">
            <a:extLst>
              <a:ext uri="{FF2B5EF4-FFF2-40B4-BE49-F238E27FC236}">
                <a16:creationId xmlns:a16="http://schemas.microsoft.com/office/drawing/2014/main" id="{D71ACF66-A7E4-3513-55DC-9594AAF2ADB5}"/>
              </a:ext>
            </a:extLst>
          </p:cNvPr>
          <p:cNvGraphicFramePr>
            <a:graphicFrameLocks noGrp="1"/>
          </p:cNvGraphicFramePr>
          <p:nvPr>
            <p:ph idx="1"/>
            <p:extLst>
              <p:ext uri="{D42A27DB-BD31-4B8C-83A1-F6EECF244321}">
                <p14:modId xmlns:p14="http://schemas.microsoft.com/office/powerpoint/2010/main" val="2158831449"/>
              </p:ext>
            </p:extLst>
          </p:nvPr>
        </p:nvGraphicFramePr>
        <p:xfrm>
          <a:off x="0" y="1286932"/>
          <a:ext cx="12192000" cy="5571067"/>
        </p:xfrm>
        <a:graphic>
          <a:graphicData uri="http://schemas.openxmlformats.org/drawingml/2006/chart">
            <c:chart xmlns:c="http://schemas.openxmlformats.org/drawingml/2006/chart" xmlns:r="http://schemas.openxmlformats.org/officeDocument/2006/relationships" r:id="rId5"/>
          </a:graphicData>
        </a:graphic>
      </p:graphicFrame>
      <p:pic>
        <p:nvPicPr>
          <p:cNvPr id="12" name="Audio 11">
            <a:hlinkClick r:id="" action="ppaction://media"/>
            <a:extLst>
              <a:ext uri="{FF2B5EF4-FFF2-40B4-BE49-F238E27FC236}">
                <a16:creationId xmlns:a16="http://schemas.microsoft.com/office/drawing/2014/main" id="{874284EF-1CFD-9466-F1DC-DFB46114825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57359636"/>
      </p:ext>
    </p:extLst>
  </p:cSld>
  <p:clrMapOvr>
    <a:masterClrMapping/>
  </p:clrMapOvr>
  <mc:AlternateContent xmlns:mc="http://schemas.openxmlformats.org/markup-compatibility/2006">
    <mc:Choice xmlns:p14="http://schemas.microsoft.com/office/powerpoint/2010/main" Requires="p14">
      <p:transition spd="slow" p14:dur="2000" advTm="32736"/>
    </mc:Choice>
    <mc:Fallback>
      <p:transition spd="slow" advTm="32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230</TotalTime>
  <Words>604</Words>
  <Application>Microsoft Office PowerPoint</Application>
  <PresentationFormat>Widescreen</PresentationFormat>
  <Paragraphs>19</Paragraphs>
  <Slides>4</Slides>
  <Notes>4</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Risks Taken by Bats</vt:lpstr>
      <vt:lpstr>Rat Presence</vt:lpstr>
      <vt:lpstr>Bat Landing to Food</vt:lpstr>
      <vt:lpstr>Rat Arrival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Wade Ganzerla</dc:creator>
  <cp:lastModifiedBy>Wade Ganzerla</cp:lastModifiedBy>
  <cp:revision>6</cp:revision>
  <dcterms:created xsi:type="dcterms:W3CDTF">2025-09-07T11:09:22Z</dcterms:created>
  <dcterms:modified xsi:type="dcterms:W3CDTF">2025-09-11T12:35:18Z</dcterms:modified>
</cp:coreProperties>
</file>

<file path=docProps/thumbnail.jpeg>
</file>